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8" r:id="rId4"/>
    <p:sldId id="274" r:id="rId5"/>
    <p:sldId id="272" r:id="rId6"/>
    <p:sldId id="259" r:id="rId7"/>
    <p:sldId id="265" r:id="rId8"/>
    <p:sldId id="267" r:id="rId9"/>
    <p:sldId id="276" r:id="rId10"/>
    <p:sldId id="275" r:id="rId11"/>
    <p:sldId id="264" r:id="rId12"/>
    <p:sldId id="261" r:id="rId13"/>
    <p:sldId id="262" r:id="rId14"/>
    <p:sldId id="263" r:id="rId15"/>
    <p:sldId id="273" r:id="rId16"/>
    <p:sldId id="277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97D290-D2B0-4C87-8092-BF68AF5843CA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C49E0-0115-4C74-A956-A13304CFC5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6181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C49E0-0115-4C74-A956-A13304CFC5C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125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О ком мы сегодня будем говорить?</a:t>
            </a:r>
            <a:endParaRPr lang="ru-RU" sz="2000" b="1" dirty="0"/>
          </a:p>
        </p:txBody>
      </p:sp>
      <p:pic>
        <p:nvPicPr>
          <p:cNvPr id="1027" name="Picture 3" descr="C:\Users\Евгения\Downloads\68588760de7362e9ae9a0f1478ab6154.jpg"/>
          <p:cNvPicPr>
            <a:picLocks noChangeAspect="1" noChangeArrowheads="1"/>
          </p:cNvPicPr>
          <p:nvPr/>
        </p:nvPicPr>
        <p:blipFill>
          <a:blip r:embed="rId4" cstate="print"/>
          <a:srcRect r="-670" b="5901"/>
          <a:stretch>
            <a:fillRect/>
          </a:stretch>
        </p:blipFill>
        <p:spPr bwMode="auto">
          <a:xfrm>
            <a:off x="0" y="404664"/>
            <a:ext cx="9144000" cy="6453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592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Кто что делает?</a:t>
            </a:r>
            <a:endParaRPr lang="ru-RU" sz="2000" b="1" dirty="0"/>
          </a:p>
        </p:txBody>
      </p:sp>
      <p:pic>
        <p:nvPicPr>
          <p:cNvPr id="11" name="Picture 6" descr="C:\Users\Евгения\Downloads\kartinki-sobak_1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252536" y="1700808"/>
            <a:ext cx="4248472" cy="4248472"/>
          </a:xfrm>
          <a:prstGeom prst="rect">
            <a:avLst/>
          </a:prstGeom>
          <a:noFill/>
        </p:spPr>
      </p:pic>
      <p:pic>
        <p:nvPicPr>
          <p:cNvPr id="31751" name="Picture 7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220072" y="1772816"/>
            <a:ext cx="1145678" cy="1162844"/>
          </a:xfrm>
          <a:prstGeom prst="rect">
            <a:avLst/>
          </a:prstGeom>
          <a:noFill/>
        </p:spPr>
      </p:pic>
      <p:pic>
        <p:nvPicPr>
          <p:cNvPr id="14" name="Picture 7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3491880" y="764704"/>
            <a:ext cx="1145678" cy="1162844"/>
          </a:xfrm>
          <a:prstGeom prst="rect">
            <a:avLst/>
          </a:prstGeom>
          <a:noFill/>
        </p:spPr>
      </p:pic>
      <p:pic>
        <p:nvPicPr>
          <p:cNvPr id="15" name="Picture 7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164288" y="980728"/>
            <a:ext cx="1145678" cy="1162844"/>
          </a:xfrm>
          <a:prstGeom prst="rect">
            <a:avLst/>
          </a:prstGeom>
          <a:noFill/>
        </p:spPr>
      </p:pic>
      <p:pic>
        <p:nvPicPr>
          <p:cNvPr id="16" name="Picture 7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5652120" y="3789040"/>
            <a:ext cx="1145678" cy="1162844"/>
          </a:xfrm>
          <a:prstGeom prst="rect">
            <a:avLst/>
          </a:prstGeom>
          <a:noFill/>
        </p:spPr>
      </p:pic>
      <p:pic>
        <p:nvPicPr>
          <p:cNvPr id="17" name="Picture 7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380312" y="3068960"/>
            <a:ext cx="1145678" cy="1162844"/>
          </a:xfrm>
          <a:prstGeom prst="rect">
            <a:avLst/>
          </a:prstGeom>
          <a:noFill/>
        </p:spPr>
      </p:pic>
      <p:pic>
        <p:nvPicPr>
          <p:cNvPr id="18" name="Picture 7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3563888" y="3140968"/>
            <a:ext cx="1145678" cy="1162844"/>
          </a:xfrm>
          <a:prstGeom prst="rect">
            <a:avLst/>
          </a:prstGeom>
          <a:noFill/>
        </p:spPr>
      </p:pic>
      <p:pic>
        <p:nvPicPr>
          <p:cNvPr id="19" name="Picture 7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7308304" y="5085184"/>
            <a:ext cx="1145678" cy="1162844"/>
          </a:xfrm>
          <a:prstGeom prst="rect">
            <a:avLst/>
          </a:prstGeom>
          <a:noFill/>
        </p:spPr>
      </p:pic>
      <p:pic>
        <p:nvPicPr>
          <p:cNvPr id="20" name="Picture 7" descr="C:\Users\Евгения\Downloads\011.82_Набор_эмоций_Смайлики_Сайт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 b="66537"/>
          <a:stretch>
            <a:fillRect/>
          </a:stretch>
        </p:blipFill>
        <p:spPr bwMode="auto">
          <a:xfrm>
            <a:off x="3995936" y="5301208"/>
            <a:ext cx="1145678" cy="1162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592" y="0"/>
            <a:ext cx="915659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332656"/>
            <a:ext cx="30963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/>
                <a:ea typeface="Times New Roman"/>
              </a:rPr>
              <a:t>Дай молочка, Бурёнушка,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Хоть капельку – на донышке.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Ждут меня котятки,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Малые ребятки.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Дай им сливок ложечку,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Творогу немножечко,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Масло, </a:t>
            </a:r>
            <a:r>
              <a:rPr lang="ru-RU" dirty="0" err="1" smtClean="0">
                <a:latin typeface="Times New Roman"/>
                <a:ea typeface="Times New Roman"/>
              </a:rPr>
              <a:t>простоквашки</a:t>
            </a:r>
            <a:r>
              <a:rPr lang="ru-RU" dirty="0" smtClean="0">
                <a:latin typeface="Times New Roman"/>
                <a:ea typeface="Times New Roman"/>
              </a:rPr>
              <a:t>,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Молочка для кашки.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Всем даёт здоровье</a:t>
            </a:r>
          </a:p>
          <a:p>
            <a:r>
              <a:rPr lang="ru-RU" dirty="0" smtClean="0">
                <a:latin typeface="Times New Roman"/>
                <a:ea typeface="Times New Roman"/>
              </a:rPr>
              <a:t>Молоко коровье.</a:t>
            </a:r>
          </a:p>
          <a:p>
            <a:endParaRPr lang="ru-RU" dirty="0">
              <a:latin typeface="Times New Roman"/>
              <a:ea typeface="Times New Roman"/>
            </a:endParaRPr>
          </a:p>
        </p:txBody>
      </p:sp>
      <p:pic>
        <p:nvPicPr>
          <p:cNvPr id="6" name="Picture 3" descr="C:\Users\Евгения\Downloads\Корова-на-прозрачном-фоне-картинки-для-детей-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0"/>
            <a:ext cx="5523118" cy="4581128"/>
          </a:xfrm>
          <a:prstGeom prst="rect">
            <a:avLst/>
          </a:prstGeom>
          <a:noFill/>
        </p:spPr>
      </p:pic>
      <p:pic>
        <p:nvPicPr>
          <p:cNvPr id="7" name="Picture 2" descr="C:\Самые нужные игры\Игра ДОМАШНИЕ ЖИВОТНЫЕ\Домашние животные 5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AF5"/>
              </a:clrFrom>
              <a:clrTo>
                <a:srgbClr val="F9FAF5">
                  <a:alpha val="0"/>
                </a:srgbClr>
              </a:clrTo>
            </a:clrChange>
          </a:blip>
          <a:srcRect l="2236" t="3150" r="51493" b="66401"/>
          <a:stretch>
            <a:fillRect/>
          </a:stretch>
        </p:blipFill>
        <p:spPr bwMode="auto">
          <a:xfrm>
            <a:off x="611560" y="2924944"/>
            <a:ext cx="3771729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Кого нет?</a:t>
            </a:r>
            <a:endParaRPr lang="ru-RU" sz="2000" b="1" dirty="0"/>
          </a:p>
        </p:txBody>
      </p:sp>
      <p:pic>
        <p:nvPicPr>
          <p:cNvPr id="4098" name="Picture 2" descr="C:\Users\Евгения\Downloads\домашние животные\e4860b46ebbf6c9835eb3894e495956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CF8"/>
              </a:clrFrom>
              <a:clrTo>
                <a:srgbClr val="F6FCF8">
                  <a:alpha val="0"/>
                </a:srgbClr>
              </a:clrTo>
            </a:clrChange>
            <a:lum contrast="10000"/>
          </a:blip>
          <a:srcRect l="10588" t="12201" r="12380" b="29840"/>
          <a:stretch>
            <a:fillRect/>
          </a:stretch>
        </p:blipFill>
        <p:spPr bwMode="auto">
          <a:xfrm>
            <a:off x="0" y="0"/>
            <a:ext cx="2894408" cy="3096344"/>
          </a:xfrm>
          <a:prstGeom prst="rect">
            <a:avLst/>
          </a:prstGeom>
          <a:noFill/>
        </p:spPr>
      </p:pic>
      <p:pic>
        <p:nvPicPr>
          <p:cNvPr id="4099" name="Picture 3" descr="C:\Users\Евгения\Downloads\домашние животные\korov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28" t="3665" r="5328" b="23175"/>
          <a:stretch>
            <a:fillRect/>
          </a:stretch>
        </p:blipFill>
        <p:spPr bwMode="auto">
          <a:xfrm>
            <a:off x="4499992" y="620688"/>
            <a:ext cx="4742927" cy="2736304"/>
          </a:xfrm>
          <a:prstGeom prst="rect">
            <a:avLst/>
          </a:prstGeom>
          <a:noFill/>
        </p:spPr>
      </p:pic>
      <p:pic>
        <p:nvPicPr>
          <p:cNvPr id="4100" name="Picture 4" descr="C:\Users\Евгения\Downloads\домашние животные\KOZA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9563" r="9681" b="25386"/>
          <a:stretch>
            <a:fillRect/>
          </a:stretch>
        </p:blipFill>
        <p:spPr bwMode="auto">
          <a:xfrm>
            <a:off x="0" y="3717937"/>
            <a:ext cx="2376264" cy="3140063"/>
          </a:xfrm>
          <a:prstGeom prst="rect">
            <a:avLst/>
          </a:prstGeom>
          <a:noFill/>
        </p:spPr>
      </p:pic>
      <p:pic>
        <p:nvPicPr>
          <p:cNvPr id="4101" name="Picture 5" descr="C:\Users\Евгения\Downloads\домашние животные\Домашние-животные-фото-и-названия-для-детей-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760" t="9563" r="4641" b="20112"/>
          <a:stretch>
            <a:fillRect/>
          </a:stretch>
        </p:blipFill>
        <p:spPr bwMode="auto">
          <a:xfrm>
            <a:off x="5868144" y="3020956"/>
            <a:ext cx="2877783" cy="3837044"/>
          </a:xfrm>
          <a:prstGeom prst="rect">
            <a:avLst/>
          </a:prstGeom>
          <a:noFill/>
        </p:spPr>
      </p:pic>
      <p:pic>
        <p:nvPicPr>
          <p:cNvPr id="4102" name="Picture 6" descr="C:\Users\Евгения\Downloads\домашние животные\940b12ee4a993f94523706931273781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54" t="6064" r="11348" b="21164"/>
          <a:stretch>
            <a:fillRect/>
          </a:stretch>
        </p:blipFill>
        <p:spPr bwMode="auto">
          <a:xfrm>
            <a:off x="2699792" y="1124744"/>
            <a:ext cx="1971542" cy="2592288"/>
          </a:xfrm>
          <a:prstGeom prst="rect">
            <a:avLst/>
          </a:prstGeom>
          <a:noFill/>
        </p:spPr>
      </p:pic>
      <p:pic>
        <p:nvPicPr>
          <p:cNvPr id="4104" name="Picture 8" descr="C:\Users\Евгения\Downloads\dog_PNG172-170x17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3573016"/>
            <a:ext cx="2808312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3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4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5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Скажи ласково</a:t>
            </a:r>
            <a:endParaRPr lang="ru-RU" sz="2000" b="1" dirty="0"/>
          </a:p>
        </p:txBody>
      </p:sp>
      <p:pic>
        <p:nvPicPr>
          <p:cNvPr id="5122" name="Picture 2" descr="C:\Users\Евгения\Downloads\домашние животные\unnamed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981" t="1892" r="21650" b="15637"/>
          <a:stretch>
            <a:fillRect/>
          </a:stretch>
        </p:blipFill>
        <p:spPr bwMode="auto">
          <a:xfrm>
            <a:off x="467544" y="0"/>
            <a:ext cx="2376264" cy="2592288"/>
          </a:xfrm>
          <a:prstGeom prst="rect">
            <a:avLst/>
          </a:prstGeom>
          <a:noFill/>
        </p:spPr>
      </p:pic>
      <p:pic>
        <p:nvPicPr>
          <p:cNvPr id="5123" name="Picture 3" descr="C:\Users\Евгения\Downloads\домашние животные\6183063-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25" t="30845" r="3176" b="29568"/>
          <a:stretch>
            <a:fillRect/>
          </a:stretch>
        </p:blipFill>
        <p:spPr bwMode="auto">
          <a:xfrm>
            <a:off x="5436096" y="260648"/>
            <a:ext cx="3528392" cy="1970814"/>
          </a:xfrm>
          <a:prstGeom prst="rect">
            <a:avLst/>
          </a:prstGeom>
          <a:noFill/>
        </p:spPr>
      </p:pic>
      <p:pic>
        <p:nvPicPr>
          <p:cNvPr id="5126" name="Picture 6" descr="C:\Users\Евгения\Downloads\cow_PNG5056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953141"/>
            <a:ext cx="4716016" cy="3904860"/>
          </a:xfrm>
          <a:prstGeom prst="rect">
            <a:avLst/>
          </a:prstGeom>
          <a:noFill/>
        </p:spPr>
      </p:pic>
      <p:pic>
        <p:nvPicPr>
          <p:cNvPr id="5127" name="Picture 7" descr="C:\Users\Евгения\Downloads\unnam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2996952"/>
            <a:ext cx="2880320" cy="3570644"/>
          </a:xfrm>
          <a:prstGeom prst="rect">
            <a:avLst/>
          </a:prstGeom>
          <a:noFill/>
        </p:spPr>
      </p:pic>
      <p:pic>
        <p:nvPicPr>
          <p:cNvPr id="10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836712"/>
            <a:ext cx="1527170" cy="1008112"/>
          </a:xfrm>
          <a:prstGeom prst="rect">
            <a:avLst/>
          </a:prstGeom>
          <a:noFill/>
        </p:spPr>
      </p:pic>
      <p:pic>
        <p:nvPicPr>
          <p:cNvPr id="11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700808"/>
            <a:ext cx="1527170" cy="1008112"/>
          </a:xfrm>
          <a:prstGeom prst="rect">
            <a:avLst/>
          </a:prstGeom>
          <a:noFill/>
        </p:spPr>
      </p:pic>
      <p:pic>
        <p:nvPicPr>
          <p:cNvPr id="12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3861048"/>
            <a:ext cx="1527170" cy="1008112"/>
          </a:xfrm>
          <a:prstGeom prst="rect">
            <a:avLst/>
          </a:prstGeom>
          <a:noFill/>
        </p:spPr>
      </p:pic>
      <p:pic>
        <p:nvPicPr>
          <p:cNvPr id="13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4008" y="5301208"/>
            <a:ext cx="1527170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pic>
        <p:nvPicPr>
          <p:cNvPr id="6147" name="Picture 3" descr="C:\Users\Евгения\Downloads\image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88640"/>
            <a:ext cx="2676106" cy="3269332"/>
          </a:xfrm>
          <a:prstGeom prst="rect">
            <a:avLst/>
          </a:prstGeom>
          <a:noFill/>
        </p:spPr>
      </p:pic>
      <p:pic>
        <p:nvPicPr>
          <p:cNvPr id="6148" name="Picture 4" descr="C:\Users\Евгения\Downloads\kliparty-zhivotnye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332656"/>
            <a:ext cx="3310839" cy="2772827"/>
          </a:xfrm>
          <a:prstGeom prst="rect">
            <a:avLst/>
          </a:prstGeom>
          <a:noFill/>
        </p:spPr>
      </p:pic>
      <p:pic>
        <p:nvPicPr>
          <p:cNvPr id="6149" name="Picture 5" descr="C:\Users\Евгения\Downloads\unnamed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068413"/>
            <a:ext cx="2827387" cy="3789587"/>
          </a:xfrm>
          <a:prstGeom prst="rect">
            <a:avLst/>
          </a:prstGeom>
          <a:noFill/>
        </p:spPr>
      </p:pic>
      <p:pic>
        <p:nvPicPr>
          <p:cNvPr id="6151" name="Picture 7" descr="C:\Users\Евгения\Downloads\images (1)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20694"/>
            <a:ext cx="3816424" cy="3937306"/>
          </a:xfrm>
          <a:prstGeom prst="rect">
            <a:avLst/>
          </a:prstGeom>
          <a:noFill/>
        </p:spPr>
      </p:pic>
      <p:pic>
        <p:nvPicPr>
          <p:cNvPr id="9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692696"/>
            <a:ext cx="1527170" cy="1008112"/>
          </a:xfrm>
          <a:prstGeom prst="rect">
            <a:avLst/>
          </a:prstGeom>
          <a:noFill/>
        </p:spPr>
      </p:pic>
      <p:pic>
        <p:nvPicPr>
          <p:cNvPr id="10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3928" y="1988840"/>
            <a:ext cx="1527170" cy="1008112"/>
          </a:xfrm>
          <a:prstGeom prst="rect">
            <a:avLst/>
          </a:prstGeom>
          <a:noFill/>
        </p:spPr>
      </p:pic>
      <p:pic>
        <p:nvPicPr>
          <p:cNvPr id="11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7904" y="4797152"/>
            <a:ext cx="1527170" cy="1008112"/>
          </a:xfrm>
          <a:prstGeom prst="rect">
            <a:avLst/>
          </a:prstGeom>
          <a:noFill/>
        </p:spPr>
      </p:pic>
      <p:pic>
        <p:nvPicPr>
          <p:cNvPr id="12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60032" y="5661248"/>
            <a:ext cx="1527170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592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Угадай по тени</a:t>
            </a:r>
            <a:endParaRPr lang="ru-RU" sz="2000" b="1" dirty="0"/>
          </a:p>
        </p:txBody>
      </p:sp>
      <p:pic>
        <p:nvPicPr>
          <p:cNvPr id="30723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-1963" t="54200" r="77950" b="5201"/>
          <a:stretch>
            <a:fillRect/>
          </a:stretch>
        </p:blipFill>
        <p:spPr bwMode="auto">
          <a:xfrm>
            <a:off x="-1" y="404664"/>
            <a:ext cx="2725741" cy="2592288"/>
          </a:xfrm>
          <a:prstGeom prst="rect">
            <a:avLst/>
          </a:prstGeom>
          <a:noFill/>
        </p:spPr>
      </p:pic>
      <p:pic>
        <p:nvPicPr>
          <p:cNvPr id="6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3937" t="2800" r="77163" b="60801"/>
          <a:stretch>
            <a:fillRect/>
          </a:stretch>
        </p:blipFill>
        <p:spPr bwMode="auto">
          <a:xfrm>
            <a:off x="3203848" y="4049688"/>
            <a:ext cx="2592288" cy="2808312"/>
          </a:xfrm>
          <a:prstGeom prst="rect">
            <a:avLst/>
          </a:prstGeom>
          <a:noFill/>
        </p:spPr>
      </p:pic>
      <p:pic>
        <p:nvPicPr>
          <p:cNvPr id="8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20475" t="66800" r="65350" b="-1799"/>
          <a:stretch>
            <a:fillRect/>
          </a:stretch>
        </p:blipFill>
        <p:spPr bwMode="auto">
          <a:xfrm>
            <a:off x="7164288" y="4653136"/>
            <a:ext cx="1440160" cy="2000222"/>
          </a:xfrm>
          <a:prstGeom prst="rect">
            <a:avLst/>
          </a:prstGeom>
          <a:noFill/>
        </p:spPr>
      </p:pic>
      <p:pic>
        <p:nvPicPr>
          <p:cNvPr id="9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34650" t="65400" r="48025" b="2401"/>
          <a:stretch>
            <a:fillRect/>
          </a:stretch>
        </p:blipFill>
        <p:spPr bwMode="auto">
          <a:xfrm>
            <a:off x="1979712" y="620688"/>
            <a:ext cx="2548457" cy="2664296"/>
          </a:xfrm>
          <a:prstGeom prst="rect">
            <a:avLst/>
          </a:prstGeom>
          <a:noFill/>
        </p:spPr>
      </p:pic>
      <p:pic>
        <p:nvPicPr>
          <p:cNvPr id="10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51187" t="73799" r="32276" b="2401"/>
          <a:stretch>
            <a:fillRect/>
          </a:stretch>
        </p:blipFill>
        <p:spPr bwMode="auto">
          <a:xfrm>
            <a:off x="4283968" y="548680"/>
            <a:ext cx="2312728" cy="1872208"/>
          </a:xfrm>
          <a:prstGeom prst="rect">
            <a:avLst/>
          </a:prstGeom>
          <a:noFill/>
        </p:spPr>
      </p:pic>
      <p:pic>
        <p:nvPicPr>
          <p:cNvPr id="11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66937" t="61200" r="13376" b="1001"/>
          <a:stretch>
            <a:fillRect/>
          </a:stretch>
        </p:blipFill>
        <p:spPr bwMode="auto">
          <a:xfrm>
            <a:off x="5508104" y="1268760"/>
            <a:ext cx="3200356" cy="3456384"/>
          </a:xfrm>
          <a:prstGeom prst="rect">
            <a:avLst/>
          </a:prstGeom>
          <a:noFill/>
        </p:spPr>
      </p:pic>
      <p:pic>
        <p:nvPicPr>
          <p:cNvPr id="12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21262" t="36399" r="61413" b="42601"/>
          <a:stretch>
            <a:fillRect/>
          </a:stretch>
        </p:blipFill>
        <p:spPr bwMode="auto">
          <a:xfrm>
            <a:off x="6372199" y="0"/>
            <a:ext cx="2177683" cy="1484784"/>
          </a:xfrm>
          <a:prstGeom prst="rect">
            <a:avLst/>
          </a:prstGeom>
          <a:noFill/>
        </p:spPr>
      </p:pic>
      <p:pic>
        <p:nvPicPr>
          <p:cNvPr id="13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39375" t="12600" r="47238" b="58001"/>
          <a:stretch>
            <a:fillRect/>
          </a:stretch>
        </p:blipFill>
        <p:spPr bwMode="auto">
          <a:xfrm>
            <a:off x="5724127" y="4941168"/>
            <a:ext cx="1551721" cy="1916832"/>
          </a:xfrm>
          <a:prstGeom prst="rect">
            <a:avLst/>
          </a:prstGeom>
          <a:noFill/>
        </p:spPr>
      </p:pic>
      <p:pic>
        <p:nvPicPr>
          <p:cNvPr id="14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55124" t="26600" r="28338" b="45401"/>
          <a:stretch>
            <a:fillRect/>
          </a:stretch>
        </p:blipFill>
        <p:spPr bwMode="auto">
          <a:xfrm>
            <a:off x="2267744" y="2924944"/>
            <a:ext cx="1872208" cy="1783055"/>
          </a:xfrm>
          <a:prstGeom prst="rect">
            <a:avLst/>
          </a:prstGeom>
          <a:noFill/>
        </p:spPr>
      </p:pic>
      <p:pic>
        <p:nvPicPr>
          <p:cNvPr id="15" name="Picture 3" descr="C:\Users\Евгения\Downloads\Найди тень, Развитие внимания у детей, Логические упражнения, Головоломки, Чья тень, Корова, Поросенок, Козленок, Ягненок, Жеребенок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8F2DC"/>
              </a:clrFrom>
              <a:clrTo>
                <a:srgbClr val="F8F2DC">
                  <a:alpha val="0"/>
                </a:srgbClr>
              </a:clrTo>
            </a:clrChange>
          </a:blip>
          <a:srcRect l="74024" t="8400" r="4713" b="51001"/>
          <a:stretch>
            <a:fillRect/>
          </a:stretch>
        </p:blipFill>
        <p:spPr bwMode="auto">
          <a:xfrm>
            <a:off x="0" y="3212976"/>
            <a:ext cx="2346468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Предлог  НА</a:t>
            </a:r>
            <a:endParaRPr lang="ru-RU" sz="2800" b="1" dirty="0"/>
          </a:p>
        </p:txBody>
      </p:sp>
      <p:pic>
        <p:nvPicPr>
          <p:cNvPr id="5127" name="Picture 7" descr="C:\Users\Евгения\Downloads\slide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692696"/>
            <a:ext cx="9120679" cy="6165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7743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Составление рассказа-описания животного</a:t>
            </a:r>
            <a:endParaRPr lang="ru-RU" sz="2000" b="1" dirty="0"/>
          </a:p>
        </p:txBody>
      </p:sp>
      <p:pic>
        <p:nvPicPr>
          <p:cNvPr id="3074" name="Picture 2" descr="H:\ЕВГЕНИЯ\связная речь\схемы к рассказам\7f330120787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33262"/>
            <a:ext cx="8280920" cy="58483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Назови семью</a:t>
            </a:r>
            <a:endParaRPr lang="ru-RU" sz="2000" b="1" dirty="0"/>
          </a:p>
        </p:txBody>
      </p:sp>
      <p:pic>
        <p:nvPicPr>
          <p:cNvPr id="6" name="Рисунок 5205"/>
          <p:cNvPicPr>
            <a:picLocks noChangeAspect="1" noChangeArrowheads="1"/>
          </p:cNvPicPr>
          <p:nvPr/>
        </p:nvPicPr>
        <p:blipFill>
          <a:blip r:embed="rId3" cstate="print"/>
          <a:srcRect l="3199" t="3566" r="58368" b="56618"/>
          <a:stretch>
            <a:fillRect/>
          </a:stretch>
        </p:blipFill>
        <p:spPr bwMode="auto">
          <a:xfrm rot="5400000">
            <a:off x="696691" y="-292027"/>
            <a:ext cx="3106612" cy="4499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5207"/>
          <p:cNvPicPr>
            <a:picLocks noChangeAspect="1" noChangeArrowheads="1"/>
          </p:cNvPicPr>
          <p:nvPr/>
        </p:nvPicPr>
        <p:blipFill>
          <a:blip r:embed="rId4" cstate="print"/>
          <a:srcRect l="5239" t="50862" r="54575" b="9564"/>
          <a:stretch>
            <a:fillRect/>
          </a:stretch>
        </p:blipFill>
        <p:spPr bwMode="auto">
          <a:xfrm rot="16200000">
            <a:off x="5446659" y="-196333"/>
            <a:ext cx="3096344" cy="429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5207"/>
          <p:cNvPicPr>
            <a:picLocks noChangeAspect="1" noChangeArrowheads="1"/>
          </p:cNvPicPr>
          <p:nvPr/>
        </p:nvPicPr>
        <p:blipFill>
          <a:blip r:embed="rId4" cstate="print"/>
          <a:srcRect l="5625" t="4092" r="53175" b="55979"/>
          <a:stretch>
            <a:fillRect/>
          </a:stretch>
        </p:blipFill>
        <p:spPr bwMode="auto">
          <a:xfrm rot="16200000">
            <a:off x="603044" y="2961052"/>
            <a:ext cx="3293903" cy="4499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5208"/>
          <p:cNvPicPr>
            <a:picLocks noChangeAspect="1" noChangeArrowheads="1"/>
          </p:cNvPicPr>
          <p:nvPr/>
        </p:nvPicPr>
        <p:blipFill>
          <a:blip r:embed="rId5" cstate="print"/>
          <a:srcRect l="56014" t="51442" r="5649" b="8569"/>
          <a:stretch>
            <a:fillRect/>
          </a:stretch>
        </p:blipFill>
        <p:spPr bwMode="auto">
          <a:xfrm rot="5400000">
            <a:off x="5340593" y="3054596"/>
            <a:ext cx="3284985" cy="432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592" y="0"/>
            <a:ext cx="9156592" cy="6858000"/>
          </a:xfrm>
          <a:prstGeom prst="rect">
            <a:avLst/>
          </a:prstGeom>
          <a:noFill/>
        </p:spPr>
      </p:pic>
      <p:pic>
        <p:nvPicPr>
          <p:cNvPr id="5" name="Рисунок 5205"/>
          <p:cNvPicPr>
            <a:picLocks noChangeAspect="1" noChangeArrowheads="1"/>
          </p:cNvPicPr>
          <p:nvPr/>
        </p:nvPicPr>
        <p:blipFill>
          <a:blip r:embed="rId3" cstate="print"/>
          <a:srcRect l="4221" t="50328" r="56821" b="8755"/>
          <a:stretch>
            <a:fillRect/>
          </a:stretch>
        </p:blipFill>
        <p:spPr bwMode="auto">
          <a:xfrm rot="5400000">
            <a:off x="574878" y="-574877"/>
            <a:ext cx="3356993" cy="4506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101"/>
          <p:cNvPicPr>
            <a:picLocks noChangeAspect="1" noChangeArrowheads="1"/>
          </p:cNvPicPr>
          <p:nvPr/>
        </p:nvPicPr>
        <p:blipFill>
          <a:blip r:embed="rId4" cstate="print"/>
          <a:srcRect l="3055" t="49946" r="54601" b="8879"/>
          <a:stretch>
            <a:fillRect/>
          </a:stretch>
        </p:blipFill>
        <p:spPr bwMode="auto">
          <a:xfrm rot="5400000">
            <a:off x="5218501" y="2932501"/>
            <a:ext cx="3284984" cy="456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94"/>
          <p:cNvPicPr>
            <a:picLocks noChangeAspect="1" noChangeArrowheads="1"/>
          </p:cNvPicPr>
          <p:nvPr/>
        </p:nvPicPr>
        <p:blipFill>
          <a:blip r:embed="rId5" cstate="print"/>
          <a:srcRect l="8129" t="3141" r="55985" b="57156"/>
          <a:stretch>
            <a:fillRect/>
          </a:stretch>
        </p:blipFill>
        <p:spPr bwMode="auto">
          <a:xfrm rot="16200000">
            <a:off x="621978" y="2951038"/>
            <a:ext cx="3284984" cy="4528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Рисунок 5209"/>
          <p:cNvPicPr>
            <a:picLocks noChangeAspect="1" noChangeArrowheads="1"/>
          </p:cNvPicPr>
          <p:nvPr/>
        </p:nvPicPr>
        <p:blipFill>
          <a:blip r:embed="rId6" cstate="print"/>
          <a:srcRect r="53891" b="56312"/>
          <a:stretch>
            <a:fillRect/>
          </a:stretch>
        </p:blipFill>
        <p:spPr bwMode="auto">
          <a:xfrm rot="16200000" flipV="1">
            <a:off x="5213846" y="-580628"/>
            <a:ext cx="3349526" cy="4510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Части тела</a:t>
            </a:r>
            <a:endParaRPr lang="ru-RU" sz="2000" b="1" dirty="0"/>
          </a:p>
        </p:txBody>
      </p:sp>
      <p:pic>
        <p:nvPicPr>
          <p:cNvPr id="29698" name="Picture 2" descr="C:\Users\Евгения\Downloads\75309c29239c3799521b490627ff9cc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96552" y="692696"/>
            <a:ext cx="9725756" cy="5616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Какую пользу приносят домашние животные?</a:t>
            </a:r>
            <a:endParaRPr lang="ru-RU" sz="2000" b="1" dirty="0"/>
          </a:p>
        </p:txBody>
      </p:sp>
      <p:pic>
        <p:nvPicPr>
          <p:cNvPr id="4" name="Picture 2" descr="C:\Самые нужные игры\Игра ДОМАШНИЕ ЖИВОТНЫЕ\Домашние животные 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9"/>
              </a:clrFrom>
              <a:clrTo>
                <a:srgbClr val="FBFBF9">
                  <a:alpha val="0"/>
                </a:srgbClr>
              </a:clrTo>
            </a:clrChange>
          </a:blip>
          <a:srcRect l="8325" t="50000" r="57442" b="27950"/>
          <a:stretch>
            <a:fillRect/>
          </a:stretch>
        </p:blipFill>
        <p:spPr bwMode="auto">
          <a:xfrm>
            <a:off x="0" y="908720"/>
            <a:ext cx="2040227" cy="1862816"/>
          </a:xfrm>
          <a:prstGeom prst="rect">
            <a:avLst/>
          </a:prstGeom>
          <a:noFill/>
        </p:spPr>
      </p:pic>
      <p:pic>
        <p:nvPicPr>
          <p:cNvPr id="5" name="Picture 2" descr="C:\Самые нужные игры\Игра ДОМАШНИЕ ЖИВОТНЫЕ\Домашние животные 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9"/>
              </a:clrFrom>
              <a:clrTo>
                <a:srgbClr val="FBFBF9">
                  <a:alpha val="0"/>
                </a:srgbClr>
              </a:clrTo>
            </a:clrChange>
          </a:blip>
          <a:srcRect l="50000" t="50000" r="5349" b="29000"/>
          <a:stretch>
            <a:fillRect/>
          </a:stretch>
        </p:blipFill>
        <p:spPr bwMode="auto">
          <a:xfrm>
            <a:off x="6732240" y="0"/>
            <a:ext cx="2411760" cy="1607840"/>
          </a:xfrm>
          <a:prstGeom prst="rect">
            <a:avLst/>
          </a:prstGeom>
          <a:noFill/>
        </p:spPr>
      </p:pic>
      <p:pic>
        <p:nvPicPr>
          <p:cNvPr id="6" name="Picture 2" descr="C:\Самые нужные игры\Игра ДОМАШНИЕ ЖИВОТНЫЕ\Домашние животные 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9"/>
              </a:clrFrom>
              <a:clrTo>
                <a:srgbClr val="FBFBF9">
                  <a:alpha val="0"/>
                </a:srgbClr>
              </a:clrTo>
            </a:clrChange>
          </a:blip>
          <a:srcRect l="50000" t="76249" r="8325" b="5901"/>
          <a:stretch>
            <a:fillRect/>
          </a:stretch>
        </p:blipFill>
        <p:spPr bwMode="auto">
          <a:xfrm>
            <a:off x="4139953" y="5327830"/>
            <a:ext cx="2520280" cy="1530170"/>
          </a:xfrm>
          <a:prstGeom prst="rect">
            <a:avLst/>
          </a:prstGeom>
          <a:noFill/>
        </p:spPr>
      </p:pic>
      <p:pic>
        <p:nvPicPr>
          <p:cNvPr id="7" name="Picture 2" descr="C:\Самые нужные игры\Игра ДОМАШНИЕ ЖИВОТНЫЕ\Домашние животные 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BFBF9"/>
              </a:clrFrom>
              <a:clrTo>
                <a:srgbClr val="FBFBF9">
                  <a:alpha val="0"/>
                </a:srgbClr>
              </a:clrTo>
            </a:clrChange>
          </a:blip>
          <a:srcRect l="10389" t="73499" r="57442" b="4452"/>
          <a:stretch>
            <a:fillRect/>
          </a:stretch>
        </p:blipFill>
        <p:spPr bwMode="auto">
          <a:xfrm>
            <a:off x="1475656" y="5373216"/>
            <a:ext cx="1528119" cy="1484784"/>
          </a:xfrm>
          <a:prstGeom prst="rect">
            <a:avLst/>
          </a:prstGeom>
          <a:noFill/>
        </p:spPr>
      </p:pic>
      <p:pic>
        <p:nvPicPr>
          <p:cNvPr id="4100" name="Picture 4" descr="C:\Users\Евгения\Downloads\Дом-квартира-домик-красивые-картинки-для-детей-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2636912"/>
            <a:ext cx="2664296" cy="2664296"/>
          </a:xfrm>
          <a:prstGeom prst="rect">
            <a:avLst/>
          </a:prstGeom>
          <a:noFill/>
        </p:spPr>
      </p:pic>
      <p:pic>
        <p:nvPicPr>
          <p:cNvPr id="4101" name="Picture 5" descr="C:\Users\Евгения\Downloads\unnam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90745" y="4005064"/>
            <a:ext cx="1953255" cy="2852936"/>
          </a:xfrm>
          <a:prstGeom prst="rect">
            <a:avLst/>
          </a:prstGeom>
          <a:noFill/>
        </p:spPr>
      </p:pic>
      <p:pic>
        <p:nvPicPr>
          <p:cNvPr id="4102" name="Picture 6" descr="C:\Users\Евгения\Downloads\kartinki-sobak_1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3356992"/>
            <a:ext cx="1512168" cy="1512168"/>
          </a:xfrm>
          <a:prstGeom prst="rect">
            <a:avLst/>
          </a:prstGeom>
          <a:noFill/>
        </p:spPr>
      </p:pic>
      <p:pic>
        <p:nvPicPr>
          <p:cNvPr id="4103" name="Picture 7" descr="C:\Users\Евгения\Downloads\unnamed (1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</a:blip>
          <a:srcRect l="1274" t="12595" r="4227" b="4719"/>
          <a:stretch>
            <a:fillRect/>
          </a:stretch>
        </p:blipFill>
        <p:spPr bwMode="auto">
          <a:xfrm>
            <a:off x="1691679" y="404664"/>
            <a:ext cx="3182067" cy="2088232"/>
          </a:xfrm>
          <a:prstGeom prst="rect">
            <a:avLst/>
          </a:prstGeom>
          <a:noFill/>
        </p:spPr>
      </p:pic>
      <p:pic>
        <p:nvPicPr>
          <p:cNvPr id="4106" name="Picture 10" descr="C:\Users\Евгения\Downloads\Sero-belaya-koza-stoit-bokom-smotrit-vlev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flipH="1">
            <a:off x="4932040" y="548680"/>
            <a:ext cx="2016224" cy="1740674"/>
          </a:xfrm>
          <a:prstGeom prst="rect">
            <a:avLst/>
          </a:prstGeom>
          <a:noFill/>
        </p:spPr>
      </p:pic>
      <p:pic>
        <p:nvPicPr>
          <p:cNvPr id="4107" name="Picture 11" descr="C:\Users\Евгения\Downloads\unnamed (2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48264" y="1700808"/>
            <a:ext cx="1884872" cy="1800200"/>
          </a:xfrm>
          <a:prstGeom prst="rect">
            <a:avLst/>
          </a:prstGeom>
          <a:noFill/>
        </p:spPr>
      </p:pic>
      <p:pic>
        <p:nvPicPr>
          <p:cNvPr id="4108" name="Picture 12" descr="C:\Users\Евгения\Downloads\cd440fcf9d1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723874"/>
            <a:ext cx="1619672" cy="3134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Поиграем – посчитаем  детёнышей</a:t>
            </a:r>
            <a:endParaRPr lang="ru-RU" sz="2000" b="1" dirty="0"/>
          </a:p>
        </p:txBody>
      </p:sp>
      <p:pic>
        <p:nvPicPr>
          <p:cNvPr id="5" name="Picture 2" descr="C:\Самые нужные игры\Игра ДОМАШНИЕ ЖИВОТНЫЕ\Домашние животные 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AF5"/>
              </a:clrFrom>
              <a:clrTo>
                <a:srgbClr val="F9FAF5">
                  <a:alpha val="0"/>
                </a:srgbClr>
              </a:clrTo>
            </a:clrChange>
          </a:blip>
          <a:srcRect l="2236" t="3150" r="51493" b="66401"/>
          <a:stretch>
            <a:fillRect/>
          </a:stretch>
        </p:blipFill>
        <p:spPr bwMode="auto">
          <a:xfrm>
            <a:off x="1331640" y="476672"/>
            <a:ext cx="3771729" cy="3528392"/>
          </a:xfrm>
          <a:prstGeom prst="rect">
            <a:avLst/>
          </a:prstGeom>
          <a:noFill/>
        </p:spPr>
      </p:pic>
      <p:pic>
        <p:nvPicPr>
          <p:cNvPr id="8" name="Picture 2" descr="C:\Самые нужные игры\Игра ДОМАШНИЕ ЖИВОТНЫЕ\Домашние животные 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AF5"/>
              </a:clrFrom>
              <a:clrTo>
                <a:srgbClr val="F9FAF5">
                  <a:alpha val="0"/>
                </a:srgbClr>
              </a:clrTo>
            </a:clrChange>
          </a:blip>
          <a:srcRect l="51493" t="3801" r="4463" b="66800"/>
          <a:stretch>
            <a:fillRect/>
          </a:stretch>
        </p:blipFill>
        <p:spPr bwMode="auto">
          <a:xfrm>
            <a:off x="5508104" y="3573016"/>
            <a:ext cx="3461927" cy="3284984"/>
          </a:xfrm>
          <a:prstGeom prst="rect">
            <a:avLst/>
          </a:prstGeom>
          <a:noFill/>
        </p:spPr>
      </p:pic>
      <p:pic>
        <p:nvPicPr>
          <p:cNvPr id="2051" name="Picture 3" descr="C:\Users\Евгения\Downloads\4aedba52542d4fbfa98519ce5257a9b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0"/>
            <a:ext cx="2448272" cy="3775648"/>
          </a:xfrm>
          <a:prstGeom prst="rect">
            <a:avLst/>
          </a:prstGeom>
          <a:noFill/>
        </p:spPr>
      </p:pic>
      <p:pic>
        <p:nvPicPr>
          <p:cNvPr id="2054" name="Picture 6" descr="C:\Users\Евгения\Downloads\kartinki-sobak_1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619672" y="3928492"/>
            <a:ext cx="2929508" cy="29295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pic>
        <p:nvPicPr>
          <p:cNvPr id="4" name="Picture 2" descr="C:\Самые нужные игры\Игра ДОМАШНИЕ ЖИВОТНЫЕ\Домашние животные 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AF5"/>
              </a:clrFrom>
              <a:clrTo>
                <a:srgbClr val="F9FAF5">
                  <a:alpha val="0"/>
                </a:srgbClr>
              </a:clrTo>
            </a:clrChange>
          </a:blip>
          <a:srcRect l="51493" t="35300" r="3729" b="35300"/>
          <a:stretch>
            <a:fillRect/>
          </a:stretch>
        </p:blipFill>
        <p:spPr bwMode="auto">
          <a:xfrm>
            <a:off x="5076056" y="0"/>
            <a:ext cx="4067944" cy="3796748"/>
          </a:xfrm>
          <a:prstGeom prst="rect">
            <a:avLst/>
          </a:prstGeom>
          <a:noFill/>
        </p:spPr>
      </p:pic>
      <p:pic>
        <p:nvPicPr>
          <p:cNvPr id="5" name="Picture 2" descr="C:\Самые нужные игры\Игра ДОМАШНИЕ ЖИВОТНЫЕ\Домашние животные 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AF5"/>
              </a:clrFrom>
              <a:clrTo>
                <a:srgbClr val="F9FAF5">
                  <a:alpha val="0"/>
                </a:srgbClr>
              </a:clrTo>
            </a:clrChange>
          </a:blip>
          <a:srcRect l="51493" t="66149" r="5222" b="4851"/>
          <a:stretch>
            <a:fillRect/>
          </a:stretch>
        </p:blipFill>
        <p:spPr bwMode="auto">
          <a:xfrm>
            <a:off x="251520" y="3497547"/>
            <a:ext cx="3528392" cy="3360453"/>
          </a:xfrm>
          <a:prstGeom prst="rect">
            <a:avLst/>
          </a:prstGeom>
          <a:noFill/>
        </p:spPr>
      </p:pic>
      <p:pic>
        <p:nvPicPr>
          <p:cNvPr id="4098" name="Picture 2" descr="C:\Users\Евгения\Downloads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1475656" y="0"/>
            <a:ext cx="2376264" cy="3470786"/>
          </a:xfrm>
          <a:prstGeom prst="rect">
            <a:avLst/>
          </a:prstGeom>
          <a:noFill/>
        </p:spPr>
      </p:pic>
      <p:pic>
        <p:nvPicPr>
          <p:cNvPr id="6147" name="Picture 3" descr="C:\Users\Евгения\Downloads\954073d4ac9a0661f76db343efabbd8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716014" y="3572379"/>
            <a:ext cx="3240361" cy="3268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pic>
        <p:nvPicPr>
          <p:cNvPr id="3" name="Picture 2" descr="C:\Самые нужные игры\Игра ДОМАШНИЕ ЖИВОТНЫЕ\Домашние животные 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AF5"/>
              </a:clrFrom>
              <a:clrTo>
                <a:srgbClr val="F9FAF5">
                  <a:alpha val="0"/>
                </a:srgbClr>
              </a:clrTo>
            </a:clrChange>
          </a:blip>
          <a:srcRect l="3728" t="65693" r="51493" b="4851"/>
          <a:stretch>
            <a:fillRect/>
          </a:stretch>
        </p:blipFill>
        <p:spPr bwMode="auto">
          <a:xfrm>
            <a:off x="5436096" y="0"/>
            <a:ext cx="3707904" cy="3467424"/>
          </a:xfrm>
          <a:prstGeom prst="rect">
            <a:avLst/>
          </a:prstGeom>
          <a:noFill/>
        </p:spPr>
      </p:pic>
      <p:pic>
        <p:nvPicPr>
          <p:cNvPr id="4" name="Picture 2" descr="C:\Самые нужные игры\Игра ДОМАШНИЕ ЖИВОТНЫЕ\Домашние животные 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AF5"/>
              </a:clrFrom>
              <a:clrTo>
                <a:srgbClr val="F9FAF5">
                  <a:alpha val="0"/>
                </a:srgbClr>
              </a:clrTo>
            </a:clrChange>
          </a:blip>
          <a:srcRect l="2236" t="34250" r="51493" b="35300"/>
          <a:stretch>
            <a:fillRect/>
          </a:stretch>
        </p:blipFill>
        <p:spPr bwMode="auto">
          <a:xfrm>
            <a:off x="0" y="3052504"/>
            <a:ext cx="4067944" cy="3805496"/>
          </a:xfrm>
          <a:prstGeom prst="rect">
            <a:avLst/>
          </a:prstGeom>
          <a:noFill/>
        </p:spPr>
      </p:pic>
      <p:pic>
        <p:nvPicPr>
          <p:cNvPr id="5123" name="Picture 3" descr="C:\Users\Евгения\Downloads\Корова-на-прозрачном-фоне-картинки-для-детей-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3140968"/>
            <a:ext cx="4203179" cy="3486310"/>
          </a:xfrm>
          <a:prstGeom prst="rect">
            <a:avLst/>
          </a:prstGeom>
          <a:noFill/>
        </p:spPr>
      </p:pic>
      <p:pic>
        <p:nvPicPr>
          <p:cNvPr id="5124" name="Picture 4" descr="C:\Users\Евгения\Downloads\unnamed (1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619672" y="0"/>
            <a:ext cx="2880320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Евгения\Downloads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59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Какой? Какая? Какие?</a:t>
            </a:r>
            <a:endParaRPr lang="ru-RU" sz="2000" b="1" dirty="0"/>
          </a:p>
        </p:txBody>
      </p:sp>
      <p:pic>
        <p:nvPicPr>
          <p:cNvPr id="7170" name="Picture 2" descr="C:\Users\Евгения\Downloads\unnam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3600400" cy="5486324"/>
          </a:xfrm>
          <a:prstGeom prst="rect">
            <a:avLst/>
          </a:prstGeom>
          <a:noFill/>
        </p:spPr>
      </p:pic>
      <p:pic>
        <p:nvPicPr>
          <p:cNvPr id="7172" name="Picture 4" descr="C:\Users\Евгения\Downloads\cat_PNG5054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097360"/>
            <a:ext cx="4608512" cy="5760640"/>
          </a:xfrm>
          <a:prstGeom prst="rect">
            <a:avLst/>
          </a:prstGeom>
          <a:noFill/>
        </p:spPr>
      </p:pic>
      <p:pic>
        <p:nvPicPr>
          <p:cNvPr id="8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548680"/>
            <a:ext cx="1418086" cy="936104"/>
          </a:xfrm>
          <a:prstGeom prst="rect">
            <a:avLst/>
          </a:prstGeom>
          <a:noFill/>
        </p:spPr>
      </p:pic>
      <p:pic>
        <p:nvPicPr>
          <p:cNvPr id="9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1844824"/>
            <a:ext cx="1418086" cy="936104"/>
          </a:xfrm>
          <a:prstGeom prst="rect">
            <a:avLst/>
          </a:prstGeom>
          <a:noFill/>
        </p:spPr>
      </p:pic>
      <p:pic>
        <p:nvPicPr>
          <p:cNvPr id="10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3140968"/>
            <a:ext cx="1418086" cy="936104"/>
          </a:xfrm>
          <a:prstGeom prst="rect">
            <a:avLst/>
          </a:prstGeom>
          <a:noFill/>
        </p:spPr>
      </p:pic>
      <p:pic>
        <p:nvPicPr>
          <p:cNvPr id="11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4509120"/>
            <a:ext cx="1418086" cy="936104"/>
          </a:xfrm>
          <a:prstGeom prst="rect">
            <a:avLst/>
          </a:prstGeom>
          <a:noFill/>
        </p:spPr>
      </p:pic>
      <p:pic>
        <p:nvPicPr>
          <p:cNvPr id="12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5661248"/>
            <a:ext cx="1418086" cy="936104"/>
          </a:xfrm>
          <a:prstGeom prst="rect">
            <a:avLst/>
          </a:prstGeom>
          <a:noFill/>
        </p:spPr>
      </p:pic>
      <p:pic>
        <p:nvPicPr>
          <p:cNvPr id="13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332656"/>
            <a:ext cx="1418086" cy="936104"/>
          </a:xfrm>
          <a:prstGeom prst="rect">
            <a:avLst/>
          </a:prstGeom>
          <a:noFill/>
        </p:spPr>
      </p:pic>
      <p:pic>
        <p:nvPicPr>
          <p:cNvPr id="14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260648"/>
            <a:ext cx="1418086" cy="936104"/>
          </a:xfrm>
          <a:prstGeom prst="rect">
            <a:avLst/>
          </a:prstGeom>
          <a:noFill/>
        </p:spPr>
      </p:pic>
      <p:pic>
        <p:nvPicPr>
          <p:cNvPr id="15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1124744"/>
            <a:ext cx="1418086" cy="936104"/>
          </a:xfrm>
          <a:prstGeom prst="rect">
            <a:avLst/>
          </a:prstGeom>
          <a:noFill/>
        </p:spPr>
      </p:pic>
      <p:pic>
        <p:nvPicPr>
          <p:cNvPr id="16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2132856"/>
            <a:ext cx="1418086" cy="936104"/>
          </a:xfrm>
          <a:prstGeom prst="rect">
            <a:avLst/>
          </a:prstGeom>
          <a:noFill/>
        </p:spPr>
      </p:pic>
      <p:pic>
        <p:nvPicPr>
          <p:cNvPr id="17" name="Picture 3" descr="C:\Users\Евгения\Downloads\Смайл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5661248"/>
            <a:ext cx="1418086" cy="936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0515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86</Words>
  <Application>Microsoft Office PowerPoint</Application>
  <PresentationFormat>Экран (4:3)</PresentationFormat>
  <Paragraphs>24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 ком мы сегодня будем говорить?</vt:lpstr>
      <vt:lpstr>Назови семью</vt:lpstr>
      <vt:lpstr>Слайд 3</vt:lpstr>
      <vt:lpstr>Части тела</vt:lpstr>
      <vt:lpstr>Какую пользу приносят домашние животные?</vt:lpstr>
      <vt:lpstr>Поиграем – посчитаем  детёнышей</vt:lpstr>
      <vt:lpstr>Слайд 7</vt:lpstr>
      <vt:lpstr>Слайд 8</vt:lpstr>
      <vt:lpstr>Какой? Какая? Какие?</vt:lpstr>
      <vt:lpstr>Кто что делает?</vt:lpstr>
      <vt:lpstr>Слайд 11</vt:lpstr>
      <vt:lpstr>Кого нет?</vt:lpstr>
      <vt:lpstr>Скажи ласково</vt:lpstr>
      <vt:lpstr>Слайд 14</vt:lpstr>
      <vt:lpstr>Угадай по тени</vt:lpstr>
      <vt:lpstr>Предлог  НА</vt:lpstr>
      <vt:lpstr>Составление рассказа-описания животного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Евгения</cp:lastModifiedBy>
  <cp:revision>68</cp:revision>
  <dcterms:created xsi:type="dcterms:W3CDTF">2020-06-24T13:58:22Z</dcterms:created>
  <dcterms:modified xsi:type="dcterms:W3CDTF">2024-10-20T08:30:18Z</dcterms:modified>
</cp:coreProperties>
</file>