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9" r:id="rId6"/>
    <p:sldId id="258" r:id="rId7"/>
    <p:sldId id="268" r:id="rId8"/>
    <p:sldId id="260" r:id="rId9"/>
    <p:sldId id="261" r:id="rId10"/>
    <p:sldId id="267" r:id="rId11"/>
    <p:sldId id="270" r:id="rId12"/>
    <p:sldId id="264" r:id="rId13"/>
    <p:sldId id="269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 ком мы будем сегодня говорить?</a:t>
            </a:r>
            <a:endParaRPr lang="ru-RU" sz="2800" b="1" dirty="0"/>
          </a:p>
        </p:txBody>
      </p:sp>
      <p:pic>
        <p:nvPicPr>
          <p:cNvPr id="1031" name="Picture 7" descr="C:\Users\Евгения\Downloads\дикие животные\hello_html_3f94640.gif"/>
          <p:cNvPicPr>
            <a:picLocks noChangeAspect="1" noChangeArrowheads="1"/>
          </p:cNvPicPr>
          <p:nvPr/>
        </p:nvPicPr>
        <p:blipFill>
          <a:blip r:embed="rId3" cstate="print"/>
          <a:srcRect l="543" t="1531" r="60598" b="75178"/>
          <a:stretch>
            <a:fillRect/>
          </a:stretch>
        </p:blipFill>
        <p:spPr bwMode="auto">
          <a:xfrm>
            <a:off x="0" y="404664"/>
            <a:ext cx="2843808" cy="2304256"/>
          </a:xfrm>
          <a:prstGeom prst="rect">
            <a:avLst/>
          </a:prstGeom>
          <a:noFill/>
        </p:spPr>
      </p:pic>
      <p:pic>
        <p:nvPicPr>
          <p:cNvPr id="13" name="Picture 8" descr="C:\Users\Евгения\Downloads\дикие животные\hello_html_3f94640.gif"/>
          <p:cNvPicPr>
            <a:picLocks noChangeAspect="1" noChangeArrowheads="1"/>
          </p:cNvPicPr>
          <p:nvPr/>
        </p:nvPicPr>
        <p:blipFill>
          <a:blip r:embed="rId3" cstate="print"/>
          <a:srcRect l="-340" t="72031" r="51659" b="3419"/>
          <a:stretch>
            <a:fillRect/>
          </a:stretch>
        </p:blipFill>
        <p:spPr bwMode="auto">
          <a:xfrm>
            <a:off x="3059832" y="4718202"/>
            <a:ext cx="3024336" cy="2139798"/>
          </a:xfrm>
          <a:prstGeom prst="rect">
            <a:avLst/>
          </a:prstGeom>
          <a:noFill/>
        </p:spPr>
      </p:pic>
      <p:pic>
        <p:nvPicPr>
          <p:cNvPr id="3" name="Picture 2" descr="C:\Users\Евгения\Downloads\дикие животные\hello_html_3f94640 - копия.gif"/>
          <p:cNvPicPr>
            <a:picLocks noChangeAspect="1" noChangeArrowheads="1"/>
          </p:cNvPicPr>
          <p:nvPr/>
        </p:nvPicPr>
        <p:blipFill>
          <a:blip r:embed="rId4" cstate="print"/>
          <a:srcRect l="2137" t="47728" r="53533" b="28952"/>
          <a:stretch>
            <a:fillRect/>
          </a:stretch>
        </p:blipFill>
        <p:spPr bwMode="auto">
          <a:xfrm>
            <a:off x="6119664" y="476672"/>
            <a:ext cx="3024336" cy="2232248"/>
          </a:xfrm>
          <a:prstGeom prst="rect">
            <a:avLst/>
          </a:prstGeom>
          <a:noFill/>
        </p:spPr>
      </p:pic>
      <p:pic>
        <p:nvPicPr>
          <p:cNvPr id="1027" name="Picture 3" descr="C:\Users\Евгения\Downloads\дикие животные\hello_html_3f94640 - копия.gif"/>
          <p:cNvPicPr>
            <a:picLocks noChangeAspect="1" noChangeArrowheads="1"/>
          </p:cNvPicPr>
          <p:nvPr/>
        </p:nvPicPr>
        <p:blipFill>
          <a:blip r:embed="rId4" cstate="print"/>
          <a:srcRect l="36847" t="17625" r="34892" b="67268"/>
          <a:stretch>
            <a:fillRect/>
          </a:stretch>
        </p:blipFill>
        <p:spPr bwMode="auto">
          <a:xfrm>
            <a:off x="3275856" y="2780928"/>
            <a:ext cx="2448272" cy="1836204"/>
          </a:xfrm>
          <a:prstGeom prst="rect">
            <a:avLst/>
          </a:prstGeom>
          <a:noFill/>
        </p:spPr>
      </p:pic>
      <p:pic>
        <p:nvPicPr>
          <p:cNvPr id="9" name="Picture 2" descr="C:\Users\Евгения\Downloads\дикие животные\hello_html_3f94640 - копия.gif"/>
          <p:cNvPicPr>
            <a:picLocks noChangeAspect="1" noChangeArrowheads="1"/>
          </p:cNvPicPr>
          <p:nvPr/>
        </p:nvPicPr>
        <p:blipFill>
          <a:blip r:embed="rId4" cstate="print"/>
          <a:srcRect l="3533" t="27697" r="64270" b="54049"/>
          <a:stretch>
            <a:fillRect/>
          </a:stretch>
        </p:blipFill>
        <p:spPr bwMode="auto">
          <a:xfrm>
            <a:off x="0" y="4725144"/>
            <a:ext cx="2771800" cy="2132856"/>
          </a:xfrm>
          <a:prstGeom prst="rect">
            <a:avLst/>
          </a:prstGeom>
          <a:noFill/>
        </p:spPr>
      </p:pic>
      <p:pic>
        <p:nvPicPr>
          <p:cNvPr id="10" name="Picture 2" descr="C:\Users\Евгения\Downloads\дикие животные\hello_html_3f94640 - копия.gif"/>
          <p:cNvPicPr>
            <a:picLocks noChangeAspect="1" noChangeArrowheads="1"/>
          </p:cNvPicPr>
          <p:nvPr/>
        </p:nvPicPr>
        <p:blipFill>
          <a:blip r:embed="rId4" cstate="print"/>
          <a:srcRect l="50000" t="45593" r="1426" b="26080"/>
          <a:stretch>
            <a:fillRect/>
          </a:stretch>
        </p:blipFill>
        <p:spPr bwMode="auto">
          <a:xfrm>
            <a:off x="6335688" y="4697760"/>
            <a:ext cx="2808312" cy="2160240"/>
          </a:xfrm>
          <a:prstGeom prst="rect">
            <a:avLst/>
          </a:prstGeom>
          <a:noFill/>
        </p:spPr>
      </p:pic>
      <p:pic>
        <p:nvPicPr>
          <p:cNvPr id="1028" name="Picture 4" descr="C:\Users\Евгения\Downloads\дикие животные\hello_html_3f94640 - копия.gif"/>
          <p:cNvPicPr>
            <a:picLocks noChangeAspect="1" noChangeArrowheads="1"/>
          </p:cNvPicPr>
          <p:nvPr/>
        </p:nvPicPr>
        <p:blipFill>
          <a:blip r:embed="rId5" cstate="print"/>
          <a:srcRect l="54756" t="74277" r="6385" b="4321"/>
          <a:stretch>
            <a:fillRect/>
          </a:stretch>
        </p:blipFill>
        <p:spPr bwMode="auto">
          <a:xfrm>
            <a:off x="2987824" y="427575"/>
            <a:ext cx="2952328" cy="2281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1268760"/>
            <a:ext cx="34563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Сидит </a:t>
            </a:r>
            <a:r>
              <a:rPr lang="ru-RU" sz="2000" dirty="0" smtClean="0"/>
              <a:t>белка на тележке,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Продаёт она орешки.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Лисичке – сестричке,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Воробью, синичке,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Мишке толстопятому,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Заиньке усатому.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Кому в платок,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Кому в </a:t>
            </a:r>
            <a:r>
              <a:rPr lang="ru-RU" sz="2000" dirty="0" err="1" smtClean="0"/>
              <a:t>зобок</a:t>
            </a:r>
            <a:r>
              <a:rPr lang="ru-RU" sz="2000" dirty="0" smtClean="0"/>
              <a:t>, кому в лапочку.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64704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«Сидит белка на тележке»</a:t>
            </a:r>
            <a:endParaRPr lang="ru-RU" sz="2000" dirty="0"/>
          </a:p>
        </p:txBody>
      </p:sp>
      <p:pic>
        <p:nvPicPr>
          <p:cNvPr id="1027" name="Picture 3" descr="C:\Users\Евгения\Downloads\Белка-на-прозрачном-фоне-для-детей-00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12274" y="404664"/>
            <a:ext cx="559017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Скажи  наоборот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2708921"/>
            <a:ext cx="4038600" cy="12241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У зайца большие уши, а у медведя…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У лисы длинный хвост,  а  у  зайца …</a:t>
            </a:r>
          </a:p>
          <a:p>
            <a:pPr>
              <a:buNone/>
            </a:pPr>
            <a:r>
              <a:rPr lang="ru-RU" sz="1600" dirty="0" smtClean="0"/>
              <a:t>Белка пушистая, а ёж …</a:t>
            </a:r>
          </a:p>
          <a:p>
            <a:pPr>
              <a:buNone/>
            </a:pPr>
            <a:r>
              <a:rPr lang="ru-RU" sz="1600" dirty="0" smtClean="0"/>
              <a:t>Волк хищный, а лось …</a:t>
            </a:r>
            <a:endParaRPr lang="ru-RU" sz="1600" dirty="0"/>
          </a:p>
        </p:txBody>
      </p:sp>
      <p:pic>
        <p:nvPicPr>
          <p:cNvPr id="7172" name="Picture 4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2838796" cy="2539146"/>
          </a:xfrm>
          <a:prstGeom prst="rect">
            <a:avLst/>
          </a:prstGeom>
          <a:noFill/>
        </p:spPr>
      </p:pic>
      <p:pic>
        <p:nvPicPr>
          <p:cNvPr id="7173" name="Picture 5" descr="C:\Users\Евгения\Downloads\unnamed (3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843808" y="404664"/>
            <a:ext cx="1979712" cy="1925301"/>
          </a:xfrm>
          <a:prstGeom prst="rect">
            <a:avLst/>
          </a:prstGeom>
          <a:noFill/>
        </p:spPr>
      </p:pic>
      <p:pic>
        <p:nvPicPr>
          <p:cNvPr id="7174" name="Picture 6" descr="C:\Users\Евгения\Downloads\дикие животные\575fe3b826f751554e91876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276872"/>
            <a:ext cx="2555776" cy="2555776"/>
          </a:xfrm>
          <a:prstGeom prst="rect">
            <a:avLst/>
          </a:prstGeom>
          <a:noFill/>
        </p:spPr>
      </p:pic>
      <p:pic>
        <p:nvPicPr>
          <p:cNvPr id="7175" name="Picture 7" descr="C:\Users\Евгения\Downloads\дикие животные\vzroslaya-lis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055" t="26375" r="3696" b="5000"/>
          <a:stretch>
            <a:fillRect/>
          </a:stretch>
        </p:blipFill>
        <p:spPr bwMode="auto">
          <a:xfrm>
            <a:off x="4427984" y="0"/>
            <a:ext cx="2376264" cy="3451272"/>
          </a:xfrm>
          <a:prstGeom prst="rect">
            <a:avLst/>
          </a:prstGeom>
          <a:noFill/>
        </p:spPr>
      </p:pic>
      <p:pic>
        <p:nvPicPr>
          <p:cNvPr id="7176" name="Picture 8" descr="C:\Users\Евгения\Downloads\дикие животные\иии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1052736"/>
            <a:ext cx="2160240" cy="1514699"/>
          </a:xfrm>
          <a:prstGeom prst="rect">
            <a:avLst/>
          </a:prstGeom>
          <a:noFill/>
        </p:spPr>
      </p:pic>
      <p:pic>
        <p:nvPicPr>
          <p:cNvPr id="7177" name="Picture 9" descr="C:\Users\Евгения\Downloads\дикие животные\21212318_19955763_photo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932040" y="3933056"/>
            <a:ext cx="2808312" cy="2808312"/>
          </a:xfrm>
          <a:prstGeom prst="rect">
            <a:avLst/>
          </a:prstGeom>
          <a:noFill/>
        </p:spPr>
      </p:pic>
      <p:pic>
        <p:nvPicPr>
          <p:cNvPr id="7178" name="Picture 10" descr="C:\Users\Евгения\Downloads\дикие животные\moose_PNG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285750" y="3501008"/>
            <a:ext cx="4198077" cy="3428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2016224" cy="90872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Предлог  НА</a:t>
            </a:r>
            <a:endParaRPr lang="ru-RU" sz="2800" b="1" dirty="0"/>
          </a:p>
        </p:txBody>
      </p:sp>
      <p:pic>
        <p:nvPicPr>
          <p:cNvPr id="8195" name="Picture 3" descr="C:\Users\Евгения\Downloads\предлогиБ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2988" t="3095" r="64962" b="55584"/>
          <a:stretch>
            <a:fillRect/>
          </a:stretch>
        </p:blipFill>
        <p:spPr bwMode="auto">
          <a:xfrm>
            <a:off x="4788024" y="0"/>
            <a:ext cx="792088" cy="1046688"/>
          </a:xfrm>
          <a:prstGeom prst="rect">
            <a:avLst/>
          </a:prstGeom>
          <a:noFill/>
        </p:spPr>
      </p:pic>
      <p:pic>
        <p:nvPicPr>
          <p:cNvPr id="8200" name="Picture 8" descr="C:\Users\Евгения\Downloads\bedroo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pic>
        <p:nvPicPr>
          <p:cNvPr id="8201" name="Picture 9" descr="C:\Users\Евгения\Downloads\8731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780928"/>
            <a:ext cx="1656184" cy="1656184"/>
          </a:xfrm>
          <a:prstGeom prst="rect">
            <a:avLst/>
          </a:prstGeom>
          <a:noFill/>
        </p:spPr>
      </p:pic>
      <p:pic>
        <p:nvPicPr>
          <p:cNvPr id="8204" name="Picture 12" descr="C:\Users\Евгения\Downloads\GL001043131_00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4365104"/>
            <a:ext cx="2232248" cy="2232248"/>
          </a:xfrm>
          <a:prstGeom prst="rect">
            <a:avLst/>
          </a:prstGeom>
          <a:noFill/>
        </p:spPr>
      </p:pic>
      <p:pic>
        <p:nvPicPr>
          <p:cNvPr id="8205" name="Picture 13" descr="C:\Users\Евгения\Downloads\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01" t="16401" r="6951" b="13250"/>
          <a:stretch>
            <a:fillRect/>
          </a:stretch>
        </p:blipFill>
        <p:spPr bwMode="auto">
          <a:xfrm flipH="1">
            <a:off x="6948264" y="5013176"/>
            <a:ext cx="2009776" cy="1584176"/>
          </a:xfrm>
          <a:prstGeom prst="rect">
            <a:avLst/>
          </a:prstGeom>
          <a:noFill/>
        </p:spPr>
      </p:pic>
      <p:pic>
        <p:nvPicPr>
          <p:cNvPr id="8206" name="Picture 14" descr="C:\Users\Евгения\Downloads\depositphotos_4442986-stock-illustration-мультипликационный-еж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81" t="19689" r="24800" b="10774"/>
          <a:stretch>
            <a:fillRect/>
          </a:stretch>
        </p:blipFill>
        <p:spPr bwMode="auto">
          <a:xfrm>
            <a:off x="5076056" y="1439304"/>
            <a:ext cx="1872208" cy="1280985"/>
          </a:xfrm>
          <a:prstGeom prst="rect">
            <a:avLst/>
          </a:prstGeom>
          <a:noFill/>
        </p:spPr>
      </p:pic>
      <p:pic>
        <p:nvPicPr>
          <p:cNvPr id="8207" name="Picture 15" descr="C:\Users\Евгения\Downloads\es_gl000128756_001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7207" y="1340768"/>
            <a:ext cx="1366793" cy="1366793"/>
          </a:xfrm>
          <a:prstGeom prst="rect">
            <a:avLst/>
          </a:prstGeom>
          <a:noFill/>
        </p:spPr>
      </p:pic>
      <p:pic>
        <p:nvPicPr>
          <p:cNvPr id="8209" name="Picture 17" descr="C:\Users\Евгения\Downloads\8ebe557e40eeb11e968fc362e5fc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lum contrast="10000"/>
          </a:blip>
          <a:srcRect l="15980" t="10311" r="21650" b="15980"/>
          <a:stretch>
            <a:fillRect/>
          </a:stretch>
        </p:blipFill>
        <p:spPr bwMode="auto">
          <a:xfrm>
            <a:off x="5364088" y="2636912"/>
            <a:ext cx="1080120" cy="1276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5482952" cy="62068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Загадки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548680"/>
            <a:ext cx="4316288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Что за зверь лесной</a:t>
            </a:r>
          </a:p>
          <a:p>
            <a:pPr>
              <a:buNone/>
            </a:pPr>
            <a:r>
              <a:rPr lang="ru-RU" sz="1800" dirty="0" smtClean="0"/>
              <a:t>Встал, как столбик, под сосной.</a:t>
            </a:r>
          </a:p>
          <a:p>
            <a:pPr>
              <a:buNone/>
            </a:pPr>
            <a:r>
              <a:rPr lang="ru-RU" sz="1800" dirty="0" smtClean="0"/>
              <a:t>И стоит среди травы – </a:t>
            </a:r>
          </a:p>
          <a:p>
            <a:pPr>
              <a:buNone/>
            </a:pPr>
            <a:r>
              <a:rPr lang="ru-RU" sz="1800" dirty="0" smtClean="0"/>
              <a:t>Уши большеголовы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Он в берлоге спит зимой</a:t>
            </a:r>
          </a:p>
          <a:p>
            <a:pPr>
              <a:buNone/>
            </a:pPr>
            <a:r>
              <a:rPr lang="ru-RU" sz="1800" dirty="0" smtClean="0"/>
              <a:t>Под большущею сосной.</a:t>
            </a:r>
          </a:p>
          <a:p>
            <a:pPr>
              <a:buNone/>
            </a:pPr>
            <a:r>
              <a:rPr lang="ru-RU" sz="1800" dirty="0" smtClean="0"/>
              <a:t>А когда придёт весна</a:t>
            </a:r>
          </a:p>
          <a:p>
            <a:pPr>
              <a:buNone/>
            </a:pPr>
            <a:r>
              <a:rPr lang="ru-RU" sz="1800" dirty="0" smtClean="0"/>
              <a:t>Просыпается от сна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Кто на ветке шишки грыз</a:t>
            </a:r>
          </a:p>
          <a:p>
            <a:pPr>
              <a:buNone/>
            </a:pPr>
            <a:r>
              <a:rPr lang="ru-RU" sz="1800" dirty="0" smtClean="0"/>
              <a:t>И бросал объедки вниз?</a:t>
            </a:r>
          </a:p>
          <a:p>
            <a:pPr>
              <a:buNone/>
            </a:pPr>
            <a:r>
              <a:rPr lang="ru-RU" sz="1800" dirty="0" smtClean="0"/>
              <a:t>Кто по ёлке быстро скачет</a:t>
            </a:r>
          </a:p>
          <a:p>
            <a:pPr>
              <a:buNone/>
            </a:pPr>
            <a:r>
              <a:rPr lang="ru-RU" sz="1800" dirty="0" smtClean="0"/>
              <a:t>И влезает на дубы?</a:t>
            </a:r>
          </a:p>
          <a:p>
            <a:pPr>
              <a:buNone/>
            </a:pPr>
            <a:r>
              <a:rPr lang="ru-RU" sz="1800" dirty="0" smtClean="0"/>
              <a:t>Кто в дупле орешки прячет,</a:t>
            </a:r>
          </a:p>
          <a:p>
            <a:pPr>
              <a:buNone/>
            </a:pPr>
            <a:r>
              <a:rPr lang="ru-RU" sz="1800" dirty="0" smtClean="0"/>
              <a:t>Сушит на зиму грибы?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pic>
        <p:nvPicPr>
          <p:cNvPr id="7" name="Picture 2" descr="C:\Users\Евгения\Downloads\rabbit_PNG5639-152x17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0"/>
            <a:ext cx="2124660" cy="2376264"/>
          </a:xfrm>
          <a:prstGeom prst="rect">
            <a:avLst/>
          </a:prstGeom>
          <a:noFill/>
        </p:spPr>
      </p:pic>
      <p:pic>
        <p:nvPicPr>
          <p:cNvPr id="6146" name="Picture 2" descr="C:\Users\Евгения\Downloads\дикие животные\medved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4824" y="2132856"/>
            <a:ext cx="4759176" cy="3274313"/>
          </a:xfrm>
          <a:prstGeom prst="rect">
            <a:avLst/>
          </a:prstGeom>
          <a:noFill/>
        </p:spPr>
      </p:pic>
      <p:pic>
        <p:nvPicPr>
          <p:cNvPr id="6147" name="Picture 3" descr="C:\Users\Евгения\Downloads\дикие животные\575fe3b826f751554e91876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810000"/>
            <a:ext cx="3048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Евгения\Downloads\дикие животные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Назови семью. Как кричат животные. Название жилища.</a:t>
            </a:r>
            <a:endParaRPr lang="ru-RU" sz="2400" b="1" dirty="0"/>
          </a:p>
        </p:txBody>
      </p:sp>
      <p:pic>
        <p:nvPicPr>
          <p:cNvPr id="4099" name="Picture 3" descr="C:\Users\Евгения\Downloads\дикие животные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664"/>
            <a:ext cx="4915092" cy="3816424"/>
          </a:xfrm>
          <a:prstGeom prst="rect">
            <a:avLst/>
          </a:prstGeom>
          <a:noFill/>
        </p:spPr>
      </p:pic>
      <p:pic>
        <p:nvPicPr>
          <p:cNvPr id="7" name="Picture 2" descr="C:\Users\Евгения\Downloads\дикие животные\22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396865"/>
            <a:ext cx="5220072" cy="34611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pic>
        <p:nvPicPr>
          <p:cNvPr id="5122" name="Picture 2" descr="C:\Users\Евгения\Downloads\дикие животные\konspiekt-uroka-po-razvitiiu-riechi-dlia-dietiei-s-tiazhieloi-umstviennoi-otstalost-iu-na-tiemu-dikiie-zhivotnyie-miedvied-s-ispol-zovaniiem-rieghional-nogho-komponienta_2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050003" cy="4005064"/>
          </a:xfrm>
          <a:prstGeom prst="rect">
            <a:avLst/>
          </a:prstGeom>
          <a:noFill/>
        </p:spPr>
      </p:pic>
      <p:pic>
        <p:nvPicPr>
          <p:cNvPr id="5123" name="Picture 3" descr="C:\Users\Евгения\Downloads\дикие животные\ттт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271603"/>
            <a:ext cx="4788025" cy="3586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pic>
        <p:nvPicPr>
          <p:cNvPr id="6147" name="Picture 3" descr="C:\Users\Евгения\Downloads\дикие животные\unnamed (11).jpg"/>
          <p:cNvPicPr>
            <a:picLocks noChangeAspect="1" noChangeArrowheads="1"/>
          </p:cNvPicPr>
          <p:nvPr/>
        </p:nvPicPr>
        <p:blipFill>
          <a:blip r:embed="rId3" cstate="print"/>
          <a:srcRect l="6171" t="15680" r="7430" b="157"/>
          <a:stretch>
            <a:fillRect/>
          </a:stretch>
        </p:blipFill>
        <p:spPr bwMode="auto">
          <a:xfrm>
            <a:off x="0" y="0"/>
            <a:ext cx="4427984" cy="4507055"/>
          </a:xfrm>
          <a:prstGeom prst="rect">
            <a:avLst/>
          </a:prstGeom>
          <a:noFill/>
        </p:spPr>
      </p:pic>
      <p:pic>
        <p:nvPicPr>
          <p:cNvPr id="6148" name="Picture 4" descr="C:\Users\Евгения\Downloads\дикие животные\img1.jpg"/>
          <p:cNvPicPr>
            <a:picLocks noChangeAspect="1" noChangeArrowheads="1"/>
          </p:cNvPicPr>
          <p:nvPr/>
        </p:nvPicPr>
        <p:blipFill>
          <a:blip r:embed="rId4" cstate="print"/>
          <a:srcRect l="24013" t="37400" r="29525" b="22700"/>
          <a:stretch>
            <a:fillRect/>
          </a:stretch>
        </p:blipFill>
        <p:spPr bwMode="auto">
          <a:xfrm>
            <a:off x="3820026" y="3429000"/>
            <a:ext cx="5323974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Части тела</a:t>
            </a:r>
            <a:endParaRPr lang="ru-RU" sz="2800" b="1" dirty="0"/>
          </a:p>
        </p:txBody>
      </p:sp>
      <p:pic>
        <p:nvPicPr>
          <p:cNvPr id="2050" name="Picture 2" descr="C:\Users\Евгения\Downloads\06.jpg"/>
          <p:cNvPicPr>
            <a:picLocks noChangeAspect="1" noChangeArrowheads="1"/>
          </p:cNvPicPr>
          <p:nvPr/>
        </p:nvPicPr>
        <p:blipFill>
          <a:blip r:embed="rId3" cstate="print"/>
          <a:srcRect l="12201" t="22700" r="2751" b="14301"/>
          <a:stretch>
            <a:fillRect/>
          </a:stretch>
        </p:blipFill>
        <p:spPr bwMode="auto">
          <a:xfrm>
            <a:off x="323528" y="1484784"/>
            <a:ext cx="8554550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Хищники </a:t>
            </a:r>
            <a:endParaRPr lang="ru-RU" sz="2800" b="1" dirty="0"/>
          </a:p>
        </p:txBody>
      </p:sp>
      <p:pic>
        <p:nvPicPr>
          <p:cNvPr id="6" name="Picture 4" descr="C:\Users\Евгения\Downloads\unnamed (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993" t="11690" r="18993" b="11690"/>
          <a:stretch>
            <a:fillRect/>
          </a:stretch>
        </p:blipFill>
        <p:spPr bwMode="auto">
          <a:xfrm>
            <a:off x="2771800" y="2060848"/>
            <a:ext cx="2699792" cy="1928422"/>
          </a:xfrm>
          <a:prstGeom prst="rect">
            <a:avLst/>
          </a:prstGeom>
          <a:noFill/>
        </p:spPr>
      </p:pic>
      <p:pic>
        <p:nvPicPr>
          <p:cNvPr id="3075" name="Picture 3" descr="C:\Users\Евгения\Downloads\дикие животные\unnamed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260648"/>
            <a:ext cx="2365750" cy="2376264"/>
          </a:xfrm>
          <a:prstGeom prst="rect">
            <a:avLst/>
          </a:prstGeom>
          <a:noFill/>
        </p:spPr>
      </p:pic>
      <p:pic>
        <p:nvPicPr>
          <p:cNvPr id="3079" name="Picture 7" descr="C:\Users\Евгения\Downloads\дикие животные\tDGPmcFgJDx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932040" y="476672"/>
            <a:ext cx="3995936" cy="3574143"/>
          </a:xfrm>
          <a:prstGeom prst="rect">
            <a:avLst/>
          </a:prstGeom>
          <a:noFill/>
        </p:spPr>
      </p:pic>
      <p:pic>
        <p:nvPicPr>
          <p:cNvPr id="3081" name="Picture 9" descr="C:\Users\Евгения\Downloads\127868111_3f8137dca3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650137"/>
            <a:ext cx="3396823" cy="4207863"/>
          </a:xfrm>
          <a:prstGeom prst="rect">
            <a:avLst/>
          </a:prstGeom>
          <a:noFill/>
        </p:spPr>
      </p:pic>
      <p:pic>
        <p:nvPicPr>
          <p:cNvPr id="3082" name="Picture 10" descr="C:\Users\Евгения\Downloads\unnam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088" y="4383991"/>
            <a:ext cx="3528392" cy="2474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</a:t>
            </a:r>
            <a:r>
              <a:rPr lang="ru-RU" sz="2800" b="1" dirty="0" smtClean="0"/>
              <a:t>равоядные</a:t>
            </a:r>
            <a:endParaRPr lang="ru-RU" sz="2800" b="1" dirty="0"/>
          </a:p>
        </p:txBody>
      </p:sp>
      <p:pic>
        <p:nvPicPr>
          <p:cNvPr id="7172" name="Picture 4" descr="C:\Users\Евгения\Downloads\trava.png"/>
          <p:cNvPicPr>
            <a:picLocks noChangeAspect="1" noChangeArrowheads="1"/>
          </p:cNvPicPr>
          <p:nvPr/>
        </p:nvPicPr>
        <p:blipFill>
          <a:blip r:embed="rId3" cstate="print"/>
          <a:srcRect r="3467"/>
          <a:stretch>
            <a:fillRect/>
          </a:stretch>
        </p:blipFill>
        <p:spPr bwMode="auto">
          <a:xfrm>
            <a:off x="2771800" y="3636475"/>
            <a:ext cx="5053492" cy="3221525"/>
          </a:xfrm>
          <a:prstGeom prst="rect">
            <a:avLst/>
          </a:prstGeom>
          <a:noFill/>
        </p:spPr>
      </p:pic>
      <p:pic>
        <p:nvPicPr>
          <p:cNvPr id="3076" name="Picture 4" descr="C:\Users\Евгения\Downloads\дикие животные\ae86fae734b8ca9ce2691801f67416f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0" y="653678"/>
            <a:ext cx="2771800" cy="2325001"/>
          </a:xfrm>
          <a:prstGeom prst="rect">
            <a:avLst/>
          </a:prstGeom>
          <a:noFill/>
        </p:spPr>
      </p:pic>
      <p:pic>
        <p:nvPicPr>
          <p:cNvPr id="4098" name="Picture 2" descr="C:\Users\Евгения\Downloads\moose_PNG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692696"/>
            <a:ext cx="4399836" cy="3593200"/>
          </a:xfrm>
          <a:prstGeom prst="rect">
            <a:avLst/>
          </a:prstGeom>
          <a:noFill/>
        </p:spPr>
      </p:pic>
      <p:pic>
        <p:nvPicPr>
          <p:cNvPr id="4099" name="Picture 3" descr="C:\Users\Евгения\Downloads\depositphotos_150727000-stock-photo-watercolor-single-hare-anima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52536" y="3068960"/>
            <a:ext cx="3201911" cy="4070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Угадай </a:t>
            </a:r>
            <a:r>
              <a:rPr lang="ru-RU" sz="2200" b="1" dirty="0" smtClean="0"/>
              <a:t>животное, сколько животных спряталось на картинке?</a:t>
            </a:r>
            <a:endParaRPr lang="ru-RU" sz="2200" b="1" dirty="0"/>
          </a:p>
        </p:txBody>
      </p:sp>
      <p:pic>
        <p:nvPicPr>
          <p:cNvPr id="3075" name="Picture 3" descr="C:\Users\Евгения\Downloads\дикие животные\f_clip_image00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42" b="1686"/>
          <a:stretch>
            <a:fillRect/>
          </a:stretch>
        </p:blipFill>
        <p:spPr bwMode="auto">
          <a:xfrm>
            <a:off x="827584" y="980728"/>
            <a:ext cx="7452828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Кто что делает?</a:t>
            </a:r>
            <a:endParaRPr lang="ru-RU" sz="2800" b="1" dirty="0"/>
          </a:p>
        </p:txBody>
      </p:sp>
      <p:pic>
        <p:nvPicPr>
          <p:cNvPr id="2051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2915816" y="548680"/>
            <a:ext cx="1224136" cy="1199153"/>
          </a:xfrm>
          <a:prstGeom prst="rect">
            <a:avLst/>
          </a:prstGeom>
          <a:noFill/>
        </p:spPr>
      </p:pic>
      <p:pic>
        <p:nvPicPr>
          <p:cNvPr id="2052" name="Picture 4" descr="C:\Users\Евгения\Downloads\дикие животные\unnamed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88640"/>
            <a:ext cx="3727848" cy="3744416"/>
          </a:xfrm>
          <a:prstGeom prst="rect">
            <a:avLst/>
          </a:prstGeom>
          <a:noFill/>
        </p:spPr>
      </p:pic>
      <p:pic>
        <p:nvPicPr>
          <p:cNvPr id="2054" name="Picture 6" descr="C:\Users\Евгения\Downloads\1b24f036b1d3d8d54cd82c677f25d82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122812"/>
            <a:ext cx="3131840" cy="4735188"/>
          </a:xfrm>
          <a:prstGeom prst="rect">
            <a:avLst/>
          </a:prstGeom>
          <a:noFill/>
        </p:spPr>
      </p:pic>
      <p:pic>
        <p:nvPicPr>
          <p:cNvPr id="9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4427984" y="836712"/>
            <a:ext cx="1224136" cy="1199153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4572000" y="2132856"/>
            <a:ext cx="1224136" cy="1199153"/>
          </a:xfrm>
          <a:prstGeom prst="rect">
            <a:avLst/>
          </a:prstGeom>
          <a:noFill/>
        </p:spPr>
      </p:pic>
      <p:pic>
        <p:nvPicPr>
          <p:cNvPr id="11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4644008" y="4077072"/>
            <a:ext cx="1224136" cy="1199153"/>
          </a:xfrm>
          <a:prstGeom prst="rect">
            <a:avLst/>
          </a:prstGeom>
          <a:noFill/>
        </p:spPr>
      </p:pic>
      <p:pic>
        <p:nvPicPr>
          <p:cNvPr id="12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3635896" y="5229200"/>
            <a:ext cx="1224136" cy="1199153"/>
          </a:xfrm>
          <a:prstGeom prst="rect">
            <a:avLst/>
          </a:prstGeom>
          <a:noFill/>
        </p:spPr>
      </p:pic>
      <p:pic>
        <p:nvPicPr>
          <p:cNvPr id="13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2555776" y="4149080"/>
            <a:ext cx="1224136" cy="1199153"/>
          </a:xfrm>
          <a:prstGeom prst="rect">
            <a:avLst/>
          </a:prstGeom>
          <a:noFill/>
        </p:spPr>
      </p:pic>
      <p:pic>
        <p:nvPicPr>
          <p:cNvPr id="14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1547664" y="5301208"/>
            <a:ext cx="1224136" cy="1199153"/>
          </a:xfrm>
          <a:prstGeom prst="rect">
            <a:avLst/>
          </a:prstGeom>
          <a:noFill/>
        </p:spPr>
      </p:pic>
      <p:pic>
        <p:nvPicPr>
          <p:cNvPr id="15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539552" y="4221088"/>
            <a:ext cx="1224136" cy="1199153"/>
          </a:xfrm>
          <a:prstGeom prst="rect">
            <a:avLst/>
          </a:prstGeom>
          <a:noFill/>
        </p:spPr>
      </p:pic>
      <p:pic>
        <p:nvPicPr>
          <p:cNvPr id="16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5940152" y="404664"/>
            <a:ext cx="1224136" cy="1199153"/>
          </a:xfrm>
          <a:prstGeom prst="rect">
            <a:avLst/>
          </a:prstGeom>
          <a:noFill/>
        </p:spPr>
      </p:pic>
      <p:pic>
        <p:nvPicPr>
          <p:cNvPr id="17" name="Picture 3" descr="C:\Users\Евгения\Downloads\depositphotos_6157683-stock-illustration-недурно-звезд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3237" r="18501" b="3238"/>
          <a:stretch>
            <a:fillRect/>
          </a:stretch>
        </p:blipFill>
        <p:spPr bwMode="auto">
          <a:xfrm>
            <a:off x="7452320" y="476672"/>
            <a:ext cx="1224136" cy="1199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174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 ком мы будем сегодня говорить?</vt:lpstr>
      <vt:lpstr>Назови семью. Как кричат животные. Название жилища.</vt:lpstr>
      <vt:lpstr>Слайд 3</vt:lpstr>
      <vt:lpstr>Слайд 4</vt:lpstr>
      <vt:lpstr> Части тела</vt:lpstr>
      <vt:lpstr>Хищники </vt:lpstr>
      <vt:lpstr>Травоядные</vt:lpstr>
      <vt:lpstr>Угадай животное, сколько животных спряталось на картинке?</vt:lpstr>
      <vt:lpstr>Кто что делает?</vt:lpstr>
      <vt:lpstr>Слайд 10</vt:lpstr>
      <vt:lpstr>Скажи  наоборот</vt:lpstr>
      <vt:lpstr> Предлог  НА</vt:lpstr>
      <vt:lpstr>Загадки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Евгения</cp:lastModifiedBy>
  <cp:revision>33</cp:revision>
  <dcterms:created xsi:type="dcterms:W3CDTF">2020-06-30T04:11:53Z</dcterms:created>
  <dcterms:modified xsi:type="dcterms:W3CDTF">2020-07-03T04:37:12Z</dcterms:modified>
</cp:coreProperties>
</file>